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78" r:id="rId3"/>
    <p:sldId id="277" r:id="rId4"/>
    <p:sldId id="282" r:id="rId5"/>
    <p:sldId id="284" r:id="rId6"/>
    <p:sldId id="281" r:id="rId7"/>
    <p:sldId id="283" r:id="rId8"/>
    <p:sldId id="279" r:id="rId9"/>
    <p:sldId id="272" r:id="rId10"/>
    <p:sldId id="273" r:id="rId11"/>
    <p:sldId id="274" r:id="rId12"/>
    <p:sldId id="275" r:id="rId13"/>
    <p:sldId id="263" r:id="rId14"/>
    <p:sldId id="268" r:id="rId15"/>
    <p:sldId id="265" r:id="rId16"/>
    <p:sldId id="264" r:id="rId17"/>
    <p:sldId id="270" r:id="rId18"/>
    <p:sldId id="269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85CA894C-C0B8-4576-A56B-AEDDE1F27424}">
          <p14:sldIdLst>
            <p14:sldId id="256"/>
          </p14:sldIdLst>
        </p14:section>
        <p14:section name="1117" id="{6318054C-EFCA-4008-831D-89514374B5C5}">
          <p14:sldIdLst>
            <p14:sldId id="278"/>
            <p14:sldId id="277"/>
            <p14:sldId id="282"/>
            <p14:sldId id="284"/>
            <p14:sldId id="281"/>
            <p14:sldId id="283"/>
          </p14:sldIdLst>
        </p14:section>
        <p14:section name="1110" id="{8DFED4D3-CB6F-4AB2-8B59-3C97CAB7DDD8}">
          <p14:sldIdLst>
            <p14:sldId id="279"/>
            <p14:sldId id="272"/>
            <p14:sldId id="273"/>
            <p14:sldId id="274"/>
            <p14:sldId id="275"/>
          </p14:sldIdLst>
        </p14:section>
        <p14:section name="1102" id="{055444B2-1E31-48BD-80EC-041BB6B522A0}">
          <p14:sldIdLst>
            <p14:sldId id="263"/>
            <p14:sldId id="268"/>
            <p14:sldId id="265"/>
            <p14:sldId id="264"/>
            <p14:sldId id="270"/>
            <p14:sldId id="269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14" autoAdjust="0"/>
  </p:normalViewPr>
  <p:slideViewPr>
    <p:cSldViewPr snapToGrid="0">
      <p:cViewPr varScale="1">
        <p:scale>
          <a:sx n="104" d="100"/>
          <a:sy n="104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B06B0-358D-40BC-BF9C-13F4F57D9D1F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D1FB9-26B0-44B9-B7C5-01FCEE8217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1857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D1FB9-26B0-44B9-B7C5-01FCEE82173C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1556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D1FB9-26B0-44B9-B7C5-01FCEE82173C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9591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D1FB9-26B0-44B9-B7C5-01FCEE82173C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8787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D1FB9-26B0-44B9-B7C5-01FCEE82173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5282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1716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8623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8770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0808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33180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38475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98476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3331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4385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9108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2412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80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0662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7370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4535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344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5DF590-96CD-4AE5-8A95-CD2D658D6CDE}" type="datetimeFigureOut">
              <a:rPr lang="zh-TW" altLang="en-US" smtClean="0"/>
              <a:t>2022/11/17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835BBD6-2ED2-464B-8685-F8DB5100D0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717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1gZ-KaWjhGY&amp;t=448s&amp;ab_channel=%E6%9E%97%E4%BA%A6LYi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48CE77-1BEF-4969-85CF-3F49D7F42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65100" y="1984016"/>
            <a:ext cx="10287000" cy="1646302"/>
          </a:xfrm>
        </p:spPr>
        <p:txBody>
          <a:bodyPr/>
          <a:lstStyle/>
          <a:p>
            <a:r>
              <a:rPr lang="en-US" altLang="zh-TW" dirty="0"/>
              <a:t>Cheating Bot For CS 1.6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29A8E0D-6E3D-48B3-9827-8B18895DC6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電子系 碩一甲 陳家豪</a:t>
            </a:r>
            <a:r>
              <a:rPr lang="en-US" altLang="zh-TW" dirty="0"/>
              <a:t> F111112126</a:t>
            </a:r>
          </a:p>
          <a:p>
            <a:r>
              <a:rPr lang="zh-TW" altLang="en-US" dirty="0"/>
              <a:t>電子系    四甲 洪國勛</a:t>
            </a:r>
            <a:r>
              <a:rPr lang="en-US" altLang="zh-TW" dirty="0"/>
              <a:t> C108112157</a:t>
            </a:r>
            <a:endParaRPr lang="zh-TW" altLang="en-US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97765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AED46F-D3E4-477C-963F-C27515508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2050"/>
          </a:xfrm>
        </p:spPr>
        <p:txBody>
          <a:bodyPr/>
          <a:lstStyle/>
          <a:p>
            <a:r>
              <a:rPr lang="zh-TW" altLang="en-US" dirty="0"/>
              <a:t>角色身份判斷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0FE74B5-2F4F-4355-AE91-92D063C3F3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407"/>
          <a:stretch/>
        </p:blipFill>
        <p:spPr>
          <a:xfrm>
            <a:off x="783867" y="1260629"/>
            <a:ext cx="5745993" cy="4516514"/>
          </a:xfrm>
          <a:prstGeom prst="rect">
            <a:avLst/>
          </a:prstGeom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93C5C8FC-5F53-48AB-AD0E-D9F72A764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6393" y="1260629"/>
            <a:ext cx="3087029" cy="451651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遊戲中分為兩陣營分為 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恐怖份子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與 </a:t>
            </a:r>
            <a:r>
              <a:rPr lang="zh-TW" altLang="en-US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反恐部隊。</a:t>
            </a:r>
            <a:endParaRPr lang="en-US" altLang="zh-TW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為了避免誤傷友軍，在瞄準角色前必須判斷是否為敵軍。</a:t>
            </a:r>
            <a:endParaRPr lang="en-US" altLang="zh-TW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目前暫時用顏色作為特徵分辨角色身份，分類器還未決定</a:t>
            </a:r>
            <a:endParaRPr lang="en-US" altLang="zh-TW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96142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31EA57-F048-4F77-ACBD-A5CA9FB74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327" y="183472"/>
            <a:ext cx="2616283" cy="677662"/>
          </a:xfrm>
        </p:spPr>
        <p:txBody>
          <a:bodyPr>
            <a:normAutofit/>
          </a:bodyPr>
          <a:lstStyle/>
          <a:p>
            <a:r>
              <a:rPr lang="zh-TW" altLang="en-US" dirty="0"/>
              <a:t>系統分析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EA541A08-4E4C-4769-8EEA-1C9D0E55BA9A}"/>
              </a:ext>
            </a:extLst>
          </p:cNvPr>
          <p:cNvSpPr/>
          <p:nvPr/>
        </p:nvSpPr>
        <p:spPr>
          <a:xfrm>
            <a:off x="4220462" y="1357410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外掛程式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5E979DF-C854-4CF4-ABCB-A153944387E7}"/>
              </a:ext>
            </a:extLst>
          </p:cNvPr>
          <p:cNvSpPr/>
          <p:nvPr/>
        </p:nvSpPr>
        <p:spPr>
          <a:xfrm>
            <a:off x="2593882" y="3074755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角色控制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AB00197-F729-42A9-A279-89A7C6CA762A}"/>
              </a:ext>
            </a:extLst>
          </p:cNvPr>
          <p:cNvSpPr/>
          <p:nvPr/>
        </p:nvSpPr>
        <p:spPr>
          <a:xfrm>
            <a:off x="5612573" y="3074755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敵人偵測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517B3352-6E4B-48FD-B669-1F92EE092D00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3289938" y="1882986"/>
            <a:ext cx="1626580" cy="119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EA3E7BD7-35C0-49CD-A0A2-007A17FE7A02}"/>
              </a:ext>
            </a:extLst>
          </p:cNvPr>
          <p:cNvCxnSpPr>
            <a:stCxn id="4" idx="2"/>
            <a:endCxn id="7" idx="0"/>
          </p:cNvCxnSpPr>
          <p:nvPr/>
        </p:nvCxnSpPr>
        <p:spPr>
          <a:xfrm>
            <a:off x="4916518" y="1882986"/>
            <a:ext cx="1392111" cy="119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E462ADD9-8AA4-471F-8AE6-4CCE01285C41}"/>
              </a:ext>
            </a:extLst>
          </p:cNvPr>
          <p:cNvSpPr/>
          <p:nvPr/>
        </p:nvSpPr>
        <p:spPr>
          <a:xfrm>
            <a:off x="2593882" y="5237802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移動準星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E7CEB86C-CC6C-401E-92B9-CC2945C7F049}"/>
              </a:ext>
            </a:extLst>
          </p:cNvPr>
          <p:cNvCxnSpPr>
            <a:stCxn id="6" idx="2"/>
            <a:endCxn id="12" idx="0"/>
          </p:cNvCxnSpPr>
          <p:nvPr/>
        </p:nvCxnSpPr>
        <p:spPr>
          <a:xfrm>
            <a:off x="3289938" y="3600331"/>
            <a:ext cx="0" cy="1637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1D2272AD-A549-49E9-9AAB-5EA6F316A522}"/>
              </a:ext>
            </a:extLst>
          </p:cNvPr>
          <p:cNvSpPr/>
          <p:nvPr/>
        </p:nvSpPr>
        <p:spPr>
          <a:xfrm>
            <a:off x="4703889" y="4381253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骨架偵測</a:t>
            </a: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566F2163-4368-45CE-94CD-FF64CEDD3163}"/>
              </a:ext>
            </a:extLst>
          </p:cNvPr>
          <p:cNvSpPr/>
          <p:nvPr/>
        </p:nvSpPr>
        <p:spPr>
          <a:xfrm>
            <a:off x="7327368" y="4381253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身份判斷</a:t>
            </a: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D9E17FE4-6DFA-4C42-932B-BA69731D3693}"/>
              </a:ext>
            </a:extLst>
          </p:cNvPr>
          <p:cNvCxnSpPr>
            <a:stCxn id="7" idx="2"/>
            <a:endCxn id="15" idx="0"/>
          </p:cNvCxnSpPr>
          <p:nvPr/>
        </p:nvCxnSpPr>
        <p:spPr>
          <a:xfrm flipH="1">
            <a:off x="5399945" y="3600331"/>
            <a:ext cx="908684" cy="780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007C915B-E6F8-41A5-AA3A-D5D9C41A51D9}"/>
              </a:ext>
            </a:extLst>
          </p:cNvPr>
          <p:cNvCxnSpPr>
            <a:stCxn id="7" idx="2"/>
            <a:endCxn id="16" idx="0"/>
          </p:cNvCxnSpPr>
          <p:nvPr/>
        </p:nvCxnSpPr>
        <p:spPr>
          <a:xfrm>
            <a:off x="6308629" y="3600331"/>
            <a:ext cx="1714795" cy="780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F0FE13A3-23B4-47DE-B32F-2EE7E8B784F8}"/>
              </a:ext>
            </a:extLst>
          </p:cNvPr>
          <p:cNvCxnSpPr>
            <a:cxnSpLocks/>
            <a:stCxn id="15" idx="2"/>
            <a:endCxn id="18" idx="0"/>
          </p:cNvCxnSpPr>
          <p:nvPr/>
        </p:nvCxnSpPr>
        <p:spPr>
          <a:xfrm>
            <a:off x="5399945" y="4906829"/>
            <a:ext cx="0" cy="330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4BBDBC69-DA39-47C2-B261-4B88E5F3DF97}"/>
              </a:ext>
            </a:extLst>
          </p:cNvPr>
          <p:cNvSpPr/>
          <p:nvPr/>
        </p:nvSpPr>
        <p:spPr>
          <a:xfrm>
            <a:off x="4703889" y="5237802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err="1"/>
              <a:t>OpenPose</a:t>
            </a:r>
            <a:endParaRPr lang="zh-TW" altLang="en-US" sz="2000" dirty="0"/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50888DCB-3E5F-43DE-8C17-724839A485C8}"/>
              </a:ext>
            </a:extLst>
          </p:cNvPr>
          <p:cNvSpPr/>
          <p:nvPr/>
        </p:nvSpPr>
        <p:spPr>
          <a:xfrm>
            <a:off x="6508175" y="5237802"/>
            <a:ext cx="1478215" cy="6734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取特徵</a:t>
            </a:r>
            <a:endParaRPr lang="en-US" altLang="zh-TW" sz="2000" dirty="0"/>
          </a:p>
          <a:p>
            <a:pPr algn="ctr"/>
            <a:r>
              <a:rPr lang="en-US" altLang="zh-TW" sz="2000" dirty="0"/>
              <a:t>(</a:t>
            </a:r>
            <a:r>
              <a:rPr lang="zh-TW" altLang="en-US" sz="2000" dirty="0"/>
              <a:t>顏色</a:t>
            </a:r>
            <a:r>
              <a:rPr lang="en-US" altLang="zh-TW" sz="2000" dirty="0"/>
              <a:t>)</a:t>
            </a:r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E16E7987-7DEA-43B4-996E-08E9E6A5F027}"/>
              </a:ext>
            </a:extLst>
          </p:cNvPr>
          <p:cNvSpPr/>
          <p:nvPr/>
        </p:nvSpPr>
        <p:spPr>
          <a:xfrm>
            <a:off x="8293684" y="5237802"/>
            <a:ext cx="1392111" cy="67347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分類器</a:t>
            </a:r>
            <a:endParaRPr lang="en-US" altLang="zh-TW" sz="2000" dirty="0"/>
          </a:p>
          <a:p>
            <a:pPr algn="ctr"/>
            <a:r>
              <a:rPr lang="zh-TW" altLang="en-US" sz="2000" dirty="0"/>
              <a:t>尚未決定</a:t>
            </a:r>
            <a:endParaRPr lang="en-US" altLang="zh-TW" sz="2000" dirty="0"/>
          </a:p>
        </p:txBody>
      </p: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FAE27032-055C-46F4-AC48-00D7A8D5BC2F}"/>
              </a:ext>
            </a:extLst>
          </p:cNvPr>
          <p:cNvCxnSpPr>
            <a:stCxn id="16" idx="2"/>
          </p:cNvCxnSpPr>
          <p:nvPr/>
        </p:nvCxnSpPr>
        <p:spPr>
          <a:xfrm flipH="1">
            <a:off x="7166026" y="4906829"/>
            <a:ext cx="857398" cy="330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CD9E95B2-ADCE-4EE6-AD21-F4C9971E6969}"/>
              </a:ext>
            </a:extLst>
          </p:cNvPr>
          <p:cNvCxnSpPr>
            <a:cxnSpLocks/>
            <a:stCxn id="16" idx="2"/>
            <a:endCxn id="25" idx="0"/>
          </p:cNvCxnSpPr>
          <p:nvPr/>
        </p:nvCxnSpPr>
        <p:spPr>
          <a:xfrm>
            <a:off x="8023424" y="4906829"/>
            <a:ext cx="966316" cy="330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9596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B24DF6-A3BD-437D-8A40-A565A7B83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9574"/>
          </a:xfrm>
        </p:spPr>
        <p:txBody>
          <a:bodyPr/>
          <a:lstStyle/>
          <a:p>
            <a:r>
              <a:rPr lang="zh-TW" altLang="en-US" dirty="0"/>
              <a:t>需求列表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579A92-6B1F-4556-95F8-7B1B369D0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66211"/>
            <a:ext cx="8596668" cy="4908211"/>
          </a:xfrm>
        </p:spPr>
        <p:txBody>
          <a:bodyPr>
            <a:normAutofit fontScale="85000" lnSpcReduction="20000"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環境需求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作業系統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2"/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Windows</a:t>
            </a: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軟體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2"/>
            <a:r>
              <a:rPr lang="en-US" altLang="zh-TW" sz="1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cuda</a:t>
            </a:r>
            <a:endParaRPr lang="en-US" altLang="zh-TW" sz="16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2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python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硬體限制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Cpu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2"/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I7-9700</a:t>
            </a:r>
          </a:p>
          <a:p>
            <a:pPr lvl="1"/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Gpu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2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RTX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-2060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骨架偵測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2">
              <a:lnSpc>
                <a:spcPct val="110000"/>
              </a:lnSpc>
            </a:pPr>
            <a:r>
              <a:rPr lang="en-US" altLang="zh-TW" sz="1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OpenPose</a:t>
            </a:r>
            <a:endParaRPr lang="en-US" altLang="zh-TW" sz="16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人物判斷</a:t>
            </a:r>
            <a:r>
              <a:rPr lang="en-US" altLang="zh-TW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1"/>
            <a:r>
              <a:rPr lang="zh-TW" altLang="en-US" sz="1800" dirty="0">
                <a:solidFill>
                  <a:schemeClr val="accent5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尚未決定</a:t>
            </a:r>
            <a:endParaRPr lang="en-US" altLang="zh-TW" sz="1800" dirty="0">
              <a:solidFill>
                <a:schemeClr val="accent5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146262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>
            <a:extLst>
              <a:ext uri="{FF2B5EF4-FFF2-40B4-BE49-F238E27FC236}">
                <a16:creationId xmlns:a16="http://schemas.microsoft.com/office/drawing/2014/main" id="{3EB8E809-3E46-461E-B1B2-C1CF37FCC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92" y="369757"/>
            <a:ext cx="8596668" cy="1320800"/>
          </a:xfrm>
        </p:spPr>
        <p:txBody>
          <a:bodyPr/>
          <a:lstStyle/>
          <a:p>
            <a:r>
              <a:rPr lang="en-US" altLang="zh-TW" dirty="0"/>
              <a:t>cs 1.6 </a:t>
            </a:r>
            <a:r>
              <a:rPr lang="zh-TW" altLang="en-US" dirty="0"/>
              <a:t>是經典</a:t>
            </a:r>
            <a:r>
              <a:rPr lang="en-US" altLang="zh-TW" dirty="0"/>
              <a:t>FPS</a:t>
            </a:r>
            <a:r>
              <a:rPr lang="zh-TW" altLang="en-US" dirty="0"/>
              <a:t>遊戲，遊戲目的是殲滅敵方隊伍</a:t>
            </a:r>
          </a:p>
        </p:txBody>
      </p:sp>
      <p:pic>
        <p:nvPicPr>
          <p:cNvPr id="1028" name="Picture 4" descr="Counter-Strike on Steam">
            <a:extLst>
              <a:ext uri="{FF2B5EF4-FFF2-40B4-BE49-F238E27FC236}">
                <a16:creationId xmlns:a16="http://schemas.microsoft.com/office/drawing/2014/main" id="{595165D0-F3FA-4A64-826E-A6D1050D4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352" y="1872209"/>
            <a:ext cx="7567924" cy="3542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1891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D8A8D9-B870-42E1-91AE-AE4CE3730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406" y="240145"/>
            <a:ext cx="8596668" cy="724525"/>
          </a:xfrm>
        </p:spPr>
        <p:txBody>
          <a:bodyPr/>
          <a:lstStyle/>
          <a:p>
            <a:r>
              <a:rPr lang="zh-TW" altLang="en-US" dirty="0"/>
              <a:t>為什麼選</a:t>
            </a:r>
            <a:r>
              <a:rPr lang="en-US" altLang="zh-TW" dirty="0"/>
              <a:t>CS1.6</a:t>
            </a:r>
            <a:endParaRPr lang="zh-TW" altLang="en-US" dirty="0"/>
          </a:p>
        </p:txBody>
      </p:sp>
      <p:pic>
        <p:nvPicPr>
          <p:cNvPr id="3074" name="Picture 2" descr="Download Counter-Strike 1.6 Cartoon Edition">
            <a:extLst>
              <a:ext uri="{FF2B5EF4-FFF2-40B4-BE49-F238E27FC236}">
                <a16:creationId xmlns:a16="http://schemas.microsoft.com/office/drawing/2014/main" id="{1F1EC738-E237-4326-B3CB-A6F005CEB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06" y="1243616"/>
            <a:ext cx="6188986" cy="3486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F4D8598E-B578-44D5-8116-D3672D3A6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262" y="1243616"/>
            <a:ext cx="8596668" cy="4782188"/>
          </a:xfrm>
        </p:spPr>
        <p:txBody>
          <a:bodyPr>
            <a:normAutofit/>
          </a:bodyPr>
          <a:lstStyle/>
          <a:p>
            <a:r>
              <a:rPr lang="zh-TW" altLang="en-US" dirty="0"/>
              <a:t>遊戲耗能不大</a:t>
            </a:r>
            <a:endParaRPr lang="en-US" altLang="zh-TW" dirty="0"/>
          </a:p>
          <a:p>
            <a:r>
              <a:rPr lang="zh-TW" altLang="en-US" dirty="0"/>
              <a:t>遊戲畫面較單純</a:t>
            </a:r>
            <a:endParaRPr lang="en-US" altLang="zh-TW" dirty="0"/>
          </a:p>
          <a:p>
            <a:r>
              <a:rPr lang="zh-TW" altLang="en-US" dirty="0"/>
              <a:t>單機遊戲，不會有犯法疑慮</a:t>
            </a:r>
          </a:p>
        </p:txBody>
      </p:sp>
    </p:spTree>
    <p:extLst>
      <p:ext uri="{BB962C8B-B14F-4D97-AF65-F5344CB8AC3E}">
        <p14:creationId xmlns:p14="http://schemas.microsoft.com/office/powerpoint/2010/main" val="1789115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276240-F9A1-4CC7-964D-5286809F8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76861"/>
            <a:ext cx="8596668" cy="679554"/>
          </a:xfrm>
        </p:spPr>
        <p:txBody>
          <a:bodyPr/>
          <a:lstStyle/>
          <a:p>
            <a:r>
              <a:rPr lang="zh-TW" altLang="en-US" dirty="0"/>
              <a:t>靈感來源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C037036-0CA7-4D88-919D-309A50DD27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038036"/>
            <a:ext cx="3881437" cy="3881437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5EE9C3F-C628-486B-9239-1FE3FEAAF4D9}"/>
              </a:ext>
            </a:extLst>
          </p:cNvPr>
          <p:cNvSpPr/>
          <p:nvPr/>
        </p:nvSpPr>
        <p:spPr>
          <a:xfrm>
            <a:off x="784485" y="1181727"/>
            <a:ext cx="85966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hlinkClick r:id="rId3"/>
              </a:rPr>
              <a:t>(140) 【</a:t>
            </a:r>
            <a:r>
              <a:rPr lang="zh-CN" altLang="en-US" sz="2400" dirty="0">
                <a:hlinkClick r:id="rId3"/>
              </a:rPr>
              <a:t>亦</a:t>
            </a:r>
            <a:r>
              <a:rPr lang="en-US" altLang="zh-CN" sz="2400" dirty="0">
                <a:hlinkClick r:id="rId3"/>
              </a:rPr>
              <a:t>】</a:t>
            </a:r>
            <a:r>
              <a:rPr lang="zh-CN" altLang="en-US" sz="2400" dirty="0">
                <a:hlinkClick r:id="rId3"/>
              </a:rPr>
              <a:t>警惕</a:t>
            </a:r>
            <a:r>
              <a:rPr lang="en-US" altLang="zh-CN" sz="2400" dirty="0">
                <a:hlinkClick r:id="rId3"/>
              </a:rPr>
              <a:t>AI</a:t>
            </a:r>
            <a:r>
              <a:rPr lang="zh-CN" altLang="en-US" sz="2400" dirty="0">
                <a:hlinkClick r:id="rId3"/>
              </a:rPr>
              <a:t>外挂！我写了一个枪枪爆头的视觉</a:t>
            </a:r>
            <a:r>
              <a:rPr lang="en-US" altLang="zh-CN" sz="2400" dirty="0">
                <a:hlinkClick r:id="rId3"/>
              </a:rPr>
              <a:t>AI</a:t>
            </a:r>
            <a:r>
              <a:rPr lang="zh-CN" altLang="en-US" sz="2400" dirty="0">
                <a:hlinkClick r:id="rId3"/>
              </a:rPr>
              <a:t>，又亲手“杀死”了它 </a:t>
            </a:r>
            <a:r>
              <a:rPr lang="en-US" altLang="zh-CN" sz="2400" dirty="0">
                <a:hlinkClick r:id="rId3"/>
              </a:rPr>
              <a:t>- YouTube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31766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D5EFD1-B3B5-4607-948C-C26849E53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4544"/>
          </a:xfrm>
        </p:spPr>
        <p:txBody>
          <a:bodyPr/>
          <a:lstStyle/>
          <a:p>
            <a:r>
              <a:rPr lang="zh-TW" altLang="en-US" dirty="0"/>
              <a:t>實現方法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4" name="Picture 2" descr="Download Counter-Strike 1.6 Cartoon Edition">
            <a:extLst>
              <a:ext uri="{FF2B5EF4-FFF2-40B4-BE49-F238E27FC236}">
                <a16:creationId xmlns:a16="http://schemas.microsoft.com/office/drawing/2014/main" id="{B69E7526-99EF-4F1B-AA31-DADA9F2DF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2496" y="1735370"/>
            <a:ext cx="1911467" cy="1076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1D6ECAEB-74EA-41D3-B5EC-3EF38CB5C22D}"/>
              </a:ext>
            </a:extLst>
          </p:cNvPr>
          <p:cNvSpPr txBox="1"/>
          <p:nvPr/>
        </p:nvSpPr>
        <p:spPr>
          <a:xfrm>
            <a:off x="1962496" y="1366038"/>
            <a:ext cx="1526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Input:</a:t>
            </a:r>
            <a:endParaRPr lang="zh-TW" altLang="en-US" dirty="0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B11FA130-FAB3-41EC-98C1-FD84F976F469}"/>
              </a:ext>
            </a:extLst>
          </p:cNvPr>
          <p:cNvCxnSpPr>
            <a:cxnSpLocks/>
            <a:stCxn id="13" idx="3"/>
            <a:endCxn id="8" idx="1"/>
          </p:cNvCxnSpPr>
          <p:nvPr/>
        </p:nvCxnSpPr>
        <p:spPr>
          <a:xfrm flipV="1">
            <a:off x="2353455" y="3849284"/>
            <a:ext cx="1372662" cy="19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1C9EBF2-D8F1-49A9-B5F3-8BFF12182EC8}"/>
              </a:ext>
            </a:extLst>
          </p:cNvPr>
          <p:cNvSpPr/>
          <p:nvPr/>
        </p:nvSpPr>
        <p:spPr>
          <a:xfrm>
            <a:off x="3726117" y="3481674"/>
            <a:ext cx="1392111" cy="7352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找到畫面</a:t>
            </a:r>
            <a:endParaRPr lang="en-US" altLang="zh-TW" sz="2000" dirty="0"/>
          </a:p>
          <a:p>
            <a:pPr algn="ctr"/>
            <a:r>
              <a:rPr lang="zh-TW" altLang="en-US" sz="2000" dirty="0"/>
              <a:t>中的人物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7B88D96-E168-4009-9000-5F4C57C944F5}"/>
              </a:ext>
            </a:extLst>
          </p:cNvPr>
          <p:cNvSpPr/>
          <p:nvPr/>
        </p:nvSpPr>
        <p:spPr>
          <a:xfrm>
            <a:off x="3726116" y="3012684"/>
            <a:ext cx="13921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 err="1"/>
              <a:t>OpenPose</a:t>
            </a:r>
            <a:r>
              <a:rPr lang="en-US" altLang="zh-TW" dirty="0"/>
              <a:t>: </a:t>
            </a:r>
            <a:endParaRPr lang="zh-TW" altLang="en-US" dirty="0"/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101EBFF2-352D-4A02-8E5D-75453105E374}"/>
              </a:ext>
            </a:extLst>
          </p:cNvPr>
          <p:cNvCxnSpPr>
            <a:cxnSpLocks/>
            <a:stCxn id="8" idx="3"/>
            <a:endCxn id="36" idx="1"/>
          </p:cNvCxnSpPr>
          <p:nvPr/>
        </p:nvCxnSpPr>
        <p:spPr>
          <a:xfrm>
            <a:off x="5118228" y="3849284"/>
            <a:ext cx="897731" cy="19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1852A25D-F2DA-4759-9938-37546FE83BBB}"/>
              </a:ext>
            </a:extLst>
          </p:cNvPr>
          <p:cNvSpPr/>
          <p:nvPr/>
        </p:nvSpPr>
        <p:spPr>
          <a:xfrm>
            <a:off x="8524294" y="3501114"/>
            <a:ext cx="1526214" cy="7352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將準星移動至敵人上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0D8DE1C8-CA4E-4603-944F-F99C3D4BF0D0}"/>
              </a:ext>
            </a:extLst>
          </p:cNvPr>
          <p:cNvSpPr/>
          <p:nvPr/>
        </p:nvSpPr>
        <p:spPr>
          <a:xfrm>
            <a:off x="961344" y="3605936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遊戲開始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D01E6D06-DCF0-4718-AB89-A0DB9F543134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894120" y="2812163"/>
            <a:ext cx="24110" cy="1041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2" descr="Download Counter-Strike 1.6 Cartoon Edition">
            <a:extLst>
              <a:ext uri="{FF2B5EF4-FFF2-40B4-BE49-F238E27FC236}">
                <a16:creationId xmlns:a16="http://schemas.microsoft.com/office/drawing/2014/main" id="{374223B9-0F8A-4E3A-9385-0DC889402D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1" t="29322" r="65156"/>
          <a:stretch/>
        </p:blipFill>
        <p:spPr bwMode="auto">
          <a:xfrm>
            <a:off x="5450350" y="2007417"/>
            <a:ext cx="498555" cy="819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A9630060-ED6F-45B6-A570-16015805C5CC}"/>
              </a:ext>
            </a:extLst>
          </p:cNvPr>
          <p:cNvSpPr txBox="1"/>
          <p:nvPr/>
        </p:nvSpPr>
        <p:spPr>
          <a:xfrm>
            <a:off x="5185795" y="1614471"/>
            <a:ext cx="1526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Input:</a:t>
            </a:r>
            <a:endParaRPr lang="zh-TW" altLang="en-US" dirty="0"/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84B1294C-493D-4CAB-BAE6-EC4F62769996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5699628" y="2827165"/>
            <a:ext cx="0" cy="10415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: 圓角 35">
            <a:extLst>
              <a:ext uri="{FF2B5EF4-FFF2-40B4-BE49-F238E27FC236}">
                <a16:creationId xmlns:a16="http://schemas.microsoft.com/office/drawing/2014/main" id="{087568A7-2DF1-44FD-AA48-A6027434C112}"/>
              </a:ext>
            </a:extLst>
          </p:cNvPr>
          <p:cNvSpPr/>
          <p:nvPr/>
        </p:nvSpPr>
        <p:spPr>
          <a:xfrm>
            <a:off x="6015959" y="3501114"/>
            <a:ext cx="1526214" cy="7352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判斷該人物是否為敵人</a:t>
            </a:r>
          </a:p>
        </p:txBody>
      </p: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BFA57E93-2F04-4E4A-A3AF-09AA997568DD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7542173" y="3868724"/>
            <a:ext cx="9536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1A2FC267-664D-4D04-9AE9-D1836C8512E5}"/>
              </a:ext>
            </a:extLst>
          </p:cNvPr>
          <p:cNvSpPr/>
          <p:nvPr/>
        </p:nvSpPr>
        <p:spPr>
          <a:xfrm>
            <a:off x="5185795" y="1562418"/>
            <a:ext cx="2697162" cy="3269864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3809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AED46F-D3E4-477C-963F-C27515508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2050"/>
          </a:xfrm>
        </p:spPr>
        <p:txBody>
          <a:bodyPr/>
          <a:lstStyle/>
          <a:p>
            <a:r>
              <a:rPr lang="zh-TW" altLang="en-US" dirty="0"/>
              <a:t>角色身分判斷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0FE74B5-2F4F-4355-AE91-92D063C3F3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407"/>
          <a:stretch/>
        </p:blipFill>
        <p:spPr>
          <a:xfrm>
            <a:off x="783867" y="1260629"/>
            <a:ext cx="5745993" cy="4516514"/>
          </a:xfrm>
          <a:prstGeom prst="rect">
            <a:avLst/>
          </a:prstGeom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93C5C8FC-5F53-48AB-AD0E-D9F72A764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6393" y="1260629"/>
            <a:ext cx="3087029" cy="4516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	</a:t>
            </a:r>
            <a:r>
              <a:rPr lang="zh-TW" altLang="en-US" dirty="0"/>
              <a:t>遊戲中分為兩陣營分為 </a:t>
            </a:r>
            <a:r>
              <a:rPr lang="zh-TW" altLang="en-US" dirty="0">
                <a:solidFill>
                  <a:srgbClr val="FF0000"/>
                </a:solidFill>
              </a:rPr>
              <a:t>恐怖分子 </a:t>
            </a:r>
            <a:r>
              <a:rPr lang="zh-TW" altLang="en-US" dirty="0"/>
              <a:t>與 </a:t>
            </a:r>
            <a:r>
              <a:rPr lang="zh-TW" altLang="en-US" dirty="0">
                <a:solidFill>
                  <a:srgbClr val="0070C0"/>
                </a:solidFill>
              </a:rPr>
              <a:t>反恐部隊。</a:t>
            </a:r>
            <a:endParaRPr lang="en-US" altLang="zh-TW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70C0"/>
                </a:solidFill>
              </a:rPr>
              <a:t>	</a:t>
            </a:r>
            <a:r>
              <a:rPr lang="zh-TW" altLang="en-US" dirty="0">
                <a:solidFill>
                  <a:schemeClr val="tx1"/>
                </a:solidFill>
              </a:rPr>
              <a:t>為了避免誤傷友軍，在瞄準角色前必須判斷是否為敵軍。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</a:rPr>
              <a:t>	</a:t>
            </a:r>
            <a:r>
              <a:rPr lang="zh-TW" altLang="en-US" dirty="0">
                <a:solidFill>
                  <a:schemeClr val="tx1"/>
                </a:solidFill>
              </a:rPr>
              <a:t>目前暫時用顏色作為特徵分辨角色身份。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23275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31EA57-F048-4F77-ACBD-A5CA9FB74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327" y="183472"/>
            <a:ext cx="2616283" cy="677662"/>
          </a:xfrm>
        </p:spPr>
        <p:txBody>
          <a:bodyPr>
            <a:normAutofit/>
          </a:bodyPr>
          <a:lstStyle/>
          <a:p>
            <a:r>
              <a:rPr lang="zh-TW" altLang="en-US" dirty="0"/>
              <a:t>系統分析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EA541A08-4E4C-4769-8EEA-1C9D0E55BA9A}"/>
              </a:ext>
            </a:extLst>
          </p:cNvPr>
          <p:cNvSpPr/>
          <p:nvPr/>
        </p:nvSpPr>
        <p:spPr>
          <a:xfrm>
            <a:off x="4016711" y="2016833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外掛程式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5E979DF-C854-4CF4-ABCB-A153944387E7}"/>
              </a:ext>
            </a:extLst>
          </p:cNvPr>
          <p:cNvSpPr/>
          <p:nvPr/>
        </p:nvSpPr>
        <p:spPr>
          <a:xfrm>
            <a:off x="2624600" y="3074755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腳色控制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AB00197-F729-42A9-A279-89A7C6CA762A}"/>
              </a:ext>
            </a:extLst>
          </p:cNvPr>
          <p:cNvSpPr/>
          <p:nvPr/>
        </p:nvSpPr>
        <p:spPr>
          <a:xfrm>
            <a:off x="5612573" y="3074755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敵人偵測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517B3352-6E4B-48FD-B669-1F92EE092D00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3320656" y="2542409"/>
            <a:ext cx="1392111" cy="5323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EA3E7BD7-35C0-49CD-A0A2-007A17FE7A02}"/>
              </a:ext>
            </a:extLst>
          </p:cNvPr>
          <p:cNvCxnSpPr>
            <a:stCxn id="4" idx="2"/>
            <a:endCxn id="7" idx="0"/>
          </p:cNvCxnSpPr>
          <p:nvPr/>
        </p:nvCxnSpPr>
        <p:spPr>
          <a:xfrm>
            <a:off x="4712767" y="2542409"/>
            <a:ext cx="1595862" cy="5323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E462ADD9-8AA4-471F-8AE6-4CCE01285C41}"/>
              </a:ext>
            </a:extLst>
          </p:cNvPr>
          <p:cNvSpPr/>
          <p:nvPr/>
        </p:nvSpPr>
        <p:spPr>
          <a:xfrm>
            <a:off x="2624599" y="4381253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移動準星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E7CEB86C-CC6C-401E-92B9-CC2945C7F049}"/>
              </a:ext>
            </a:extLst>
          </p:cNvPr>
          <p:cNvCxnSpPr>
            <a:stCxn id="6" idx="2"/>
            <a:endCxn id="12" idx="0"/>
          </p:cNvCxnSpPr>
          <p:nvPr/>
        </p:nvCxnSpPr>
        <p:spPr>
          <a:xfrm flipH="1">
            <a:off x="3320655" y="3600331"/>
            <a:ext cx="1" cy="780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1D2272AD-A549-49E9-9AAB-5EA6F316A522}"/>
              </a:ext>
            </a:extLst>
          </p:cNvPr>
          <p:cNvSpPr/>
          <p:nvPr/>
        </p:nvSpPr>
        <p:spPr>
          <a:xfrm>
            <a:off x="4712765" y="4381253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骨架偵測</a:t>
            </a: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566F2163-4368-45CE-94CD-FF64CEDD3163}"/>
              </a:ext>
            </a:extLst>
          </p:cNvPr>
          <p:cNvSpPr/>
          <p:nvPr/>
        </p:nvSpPr>
        <p:spPr>
          <a:xfrm>
            <a:off x="6597180" y="4381253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身份判斷</a:t>
            </a: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D9E17FE4-6DFA-4C42-932B-BA69731D3693}"/>
              </a:ext>
            </a:extLst>
          </p:cNvPr>
          <p:cNvCxnSpPr>
            <a:stCxn id="7" idx="2"/>
            <a:endCxn id="15" idx="0"/>
          </p:cNvCxnSpPr>
          <p:nvPr/>
        </p:nvCxnSpPr>
        <p:spPr>
          <a:xfrm flipH="1">
            <a:off x="5408821" y="3600331"/>
            <a:ext cx="899808" cy="780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007C915B-E6F8-41A5-AA3A-D5D9C41A51D9}"/>
              </a:ext>
            </a:extLst>
          </p:cNvPr>
          <p:cNvCxnSpPr>
            <a:stCxn id="7" idx="2"/>
            <a:endCxn id="16" idx="0"/>
          </p:cNvCxnSpPr>
          <p:nvPr/>
        </p:nvCxnSpPr>
        <p:spPr>
          <a:xfrm>
            <a:off x="6308629" y="3600331"/>
            <a:ext cx="984607" cy="780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971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B24DF6-A3BD-437D-8A40-A565A7B83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9574"/>
          </a:xfrm>
        </p:spPr>
        <p:txBody>
          <a:bodyPr/>
          <a:lstStyle/>
          <a:p>
            <a:r>
              <a:rPr lang="zh-TW" altLang="en-US" dirty="0"/>
              <a:t>需求列表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579A92-6B1F-4556-95F8-7B1B369D0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66212"/>
            <a:ext cx="8596668" cy="4782188"/>
          </a:xfrm>
        </p:spPr>
        <p:txBody>
          <a:bodyPr>
            <a:normAutofit fontScale="85000" lnSpcReduction="20000"/>
          </a:bodyPr>
          <a:lstStyle/>
          <a:p>
            <a:r>
              <a:rPr lang="zh-TW" altLang="en-US" dirty="0"/>
              <a:t>環境需求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sz="1800" dirty="0"/>
              <a:t>作業系統</a:t>
            </a:r>
            <a:r>
              <a:rPr lang="en-US" altLang="zh-TW" sz="1800" dirty="0"/>
              <a:t>:</a:t>
            </a:r>
          </a:p>
          <a:p>
            <a:pPr lvl="2"/>
            <a:r>
              <a:rPr lang="en-US" altLang="zh-TW" sz="1800" dirty="0"/>
              <a:t>Windows</a:t>
            </a:r>
          </a:p>
          <a:p>
            <a:pPr lvl="1"/>
            <a:r>
              <a:rPr lang="zh-TW" altLang="en-US" dirty="0"/>
              <a:t>軟體</a:t>
            </a:r>
            <a:r>
              <a:rPr lang="en-US" altLang="zh-TW" dirty="0"/>
              <a:t>:</a:t>
            </a:r>
          </a:p>
          <a:p>
            <a:pPr lvl="2"/>
            <a:r>
              <a:rPr lang="en-US" altLang="zh-TW" dirty="0" err="1"/>
              <a:t>cuda</a:t>
            </a:r>
            <a:endParaRPr lang="en-US" altLang="zh-TW" dirty="0"/>
          </a:p>
          <a:p>
            <a:pPr lvl="2"/>
            <a:r>
              <a:rPr lang="en-US" altLang="zh-TW" dirty="0"/>
              <a:t>python</a:t>
            </a:r>
            <a:endParaRPr lang="en-US" altLang="zh-TW" b="1" dirty="0"/>
          </a:p>
          <a:p>
            <a:r>
              <a:rPr lang="zh-TW" altLang="en-US" dirty="0"/>
              <a:t>硬體限制</a:t>
            </a:r>
            <a:endParaRPr lang="en-US" altLang="zh-TW" dirty="0"/>
          </a:p>
          <a:p>
            <a:pPr lvl="1"/>
            <a:r>
              <a:rPr lang="en-US" altLang="zh-TW" sz="1800" dirty="0" err="1"/>
              <a:t>Cpu</a:t>
            </a:r>
            <a:r>
              <a:rPr lang="en-US" altLang="zh-TW" sz="1800" dirty="0"/>
              <a:t>:</a:t>
            </a:r>
          </a:p>
          <a:p>
            <a:pPr lvl="2"/>
            <a:r>
              <a:rPr lang="en-US" altLang="zh-TW" sz="1600" dirty="0"/>
              <a:t>I7-9700</a:t>
            </a:r>
          </a:p>
          <a:p>
            <a:pPr lvl="1"/>
            <a:r>
              <a:rPr lang="en-US" altLang="zh-TW" sz="1800" dirty="0" err="1"/>
              <a:t>Gpu</a:t>
            </a:r>
            <a:r>
              <a:rPr lang="en-US" altLang="zh-TW" sz="1800" dirty="0"/>
              <a:t>:</a:t>
            </a:r>
          </a:p>
          <a:p>
            <a:pPr lvl="2"/>
            <a:r>
              <a:rPr lang="en-US" altLang="zh-TW" sz="1600" dirty="0"/>
              <a:t>RTX-2060</a:t>
            </a:r>
            <a:endParaRPr lang="en-US" altLang="zh-TW" dirty="0"/>
          </a:p>
          <a:p>
            <a:r>
              <a:rPr lang="zh-TW" altLang="en-US" dirty="0"/>
              <a:t>骨架偵測</a:t>
            </a:r>
            <a:r>
              <a:rPr lang="en-US" altLang="zh-TW" dirty="0"/>
              <a:t>:</a:t>
            </a:r>
          </a:p>
          <a:p>
            <a:pPr lvl="1"/>
            <a:r>
              <a:rPr lang="en-US" altLang="zh-TW" sz="1800" dirty="0" err="1"/>
              <a:t>OpenPose</a:t>
            </a:r>
            <a:endParaRPr lang="en-US" altLang="zh-TW" sz="1800" dirty="0"/>
          </a:p>
          <a:p>
            <a:r>
              <a:rPr lang="zh-TW" altLang="en-US" sz="2000" dirty="0"/>
              <a:t>人物判斷</a:t>
            </a:r>
            <a:r>
              <a:rPr lang="en-US" altLang="zh-TW" sz="2000" dirty="0"/>
              <a:t>:</a:t>
            </a:r>
          </a:p>
          <a:p>
            <a:pPr lvl="1"/>
            <a:r>
              <a:rPr lang="zh-TW" altLang="en-US" sz="1800" dirty="0"/>
              <a:t>尚未決定</a:t>
            </a:r>
            <a:endParaRPr lang="en-US" altLang="zh-TW" sz="1800" dirty="0"/>
          </a:p>
        </p:txBody>
      </p:sp>
    </p:spTree>
    <p:extLst>
      <p:ext uri="{BB962C8B-B14F-4D97-AF65-F5344CB8AC3E}">
        <p14:creationId xmlns:p14="http://schemas.microsoft.com/office/powerpoint/2010/main" val="4007974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58DFC4-1FEE-4661-A788-19930CE3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2273256" cy="710153"/>
          </a:xfrm>
        </p:spPr>
        <p:txBody>
          <a:bodyPr>
            <a:normAutofit/>
          </a:bodyPr>
          <a:lstStyle/>
          <a:p>
            <a:r>
              <a:rPr lang="zh-TW" altLang="en-US" dirty="0"/>
              <a:t>驗收條件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BA69FB-51FC-461F-8646-8DAFF475A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06253"/>
            <a:ext cx="8596668" cy="4335110"/>
          </a:xfrm>
        </p:spPr>
        <p:txBody>
          <a:bodyPr/>
          <a:lstStyle/>
          <a:p>
            <a:r>
              <a:rPr lang="zh-TW" altLang="en-US" dirty="0"/>
              <a:t>在</a:t>
            </a:r>
            <a:r>
              <a:rPr lang="en-US" altLang="zh-TW" dirty="0"/>
              <a:t>3</a:t>
            </a:r>
            <a:r>
              <a:rPr lang="zh-TW" altLang="en-US" dirty="0"/>
              <a:t>個不同遊戲地圖各贏得一場遊戲且不能誤傷友軍</a:t>
            </a:r>
            <a:endParaRPr lang="en-US" altLang="zh-TW" dirty="0"/>
          </a:p>
          <a:p>
            <a:r>
              <a:rPr lang="en-US" altLang="zh-TW" dirty="0"/>
              <a:t>BOT:</a:t>
            </a:r>
          </a:p>
          <a:p>
            <a:pPr lvl="1"/>
            <a:r>
              <a:rPr lang="zh-TW" altLang="en-US" dirty="0"/>
              <a:t>敵軍</a:t>
            </a:r>
            <a:r>
              <a:rPr lang="en-US" altLang="zh-TW" dirty="0"/>
              <a:t>:</a:t>
            </a:r>
          </a:p>
          <a:p>
            <a:pPr lvl="2"/>
            <a:r>
              <a:rPr lang="zh-TW" altLang="en-US" dirty="0"/>
              <a:t>數量為</a:t>
            </a:r>
            <a:r>
              <a:rPr lang="en-US" altLang="zh-TW" dirty="0"/>
              <a:t>8</a:t>
            </a:r>
            <a:r>
              <a:rPr lang="zh-TW" altLang="en-US" dirty="0"/>
              <a:t>個</a:t>
            </a:r>
            <a:endParaRPr lang="en-US" altLang="zh-TW" dirty="0"/>
          </a:p>
          <a:p>
            <a:pPr lvl="2"/>
            <a:r>
              <a:rPr lang="zh-TW" altLang="en-US" dirty="0"/>
              <a:t>難度為困難模式</a:t>
            </a:r>
            <a:endParaRPr lang="en-US" altLang="zh-TW" dirty="0"/>
          </a:p>
          <a:p>
            <a:pPr lvl="1"/>
            <a:r>
              <a:rPr lang="zh-TW" altLang="en-US" dirty="0"/>
              <a:t>友軍</a:t>
            </a:r>
            <a:r>
              <a:rPr lang="en-US" altLang="zh-TW" dirty="0"/>
              <a:t>:</a:t>
            </a:r>
          </a:p>
          <a:p>
            <a:pPr lvl="2"/>
            <a:r>
              <a:rPr lang="zh-TW" altLang="en-US" dirty="0"/>
              <a:t>數量為兩個</a:t>
            </a:r>
            <a:endParaRPr lang="en-US" altLang="zh-TW" dirty="0"/>
          </a:p>
          <a:p>
            <a:pPr lvl="2"/>
            <a:r>
              <a:rPr lang="zh-TW" altLang="en-US" dirty="0"/>
              <a:t>難度為簡單模式</a:t>
            </a:r>
            <a:endParaRPr lang="en-US" altLang="zh-TW" dirty="0"/>
          </a:p>
          <a:p>
            <a:pPr marL="914400" lvl="2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72072E5-5CEF-4F45-A3D5-3C67748E53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26" t="8820" r="74464" b="45040"/>
          <a:stretch/>
        </p:blipFill>
        <p:spPr>
          <a:xfrm>
            <a:off x="7538483" y="1039305"/>
            <a:ext cx="3471038" cy="477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52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CF1F51-6DE6-408B-8432-96031688D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7382"/>
          </a:xfrm>
        </p:spPr>
        <p:txBody>
          <a:bodyPr/>
          <a:lstStyle/>
          <a:p>
            <a:r>
              <a:rPr lang="en-US" altLang="zh-TW" dirty="0"/>
              <a:t>Open pose </a:t>
            </a:r>
            <a:r>
              <a:rPr lang="zh-TW" altLang="en-US" dirty="0"/>
              <a:t>訓練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6ECA33ED-FDF6-467C-8AF7-2BD3A41E8E5B}"/>
              </a:ext>
            </a:extLst>
          </p:cNvPr>
          <p:cNvSpPr/>
          <p:nvPr/>
        </p:nvSpPr>
        <p:spPr>
          <a:xfrm>
            <a:off x="5873416" y="2184062"/>
            <a:ext cx="1821826" cy="9794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將前面得到的資料轉成</a:t>
            </a:r>
            <a:r>
              <a:rPr lang="en-US" altLang="zh-TW" sz="2000" dirty="0"/>
              <a:t>Mat</a:t>
            </a:r>
            <a:r>
              <a:rPr lang="zh-TW" altLang="en-US" sz="2000" dirty="0"/>
              <a:t>的形式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7A49B583-D595-462E-B03A-CA8AC206898E}"/>
              </a:ext>
            </a:extLst>
          </p:cNvPr>
          <p:cNvSpPr/>
          <p:nvPr/>
        </p:nvSpPr>
        <p:spPr>
          <a:xfrm>
            <a:off x="238534" y="2928709"/>
            <a:ext cx="2918325" cy="8418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從</a:t>
            </a:r>
            <a:r>
              <a:rPr lang="en-US" altLang="zh-TW" sz="2000" dirty="0"/>
              <a:t>coco dataset</a:t>
            </a:r>
            <a:r>
              <a:rPr lang="zh-TW" altLang="en-US" sz="2000" dirty="0"/>
              <a:t>中下載已進行標註的樣本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F0D7F63-CE87-4AA5-86A9-D1E5E8C97BEB}"/>
              </a:ext>
            </a:extLst>
          </p:cNvPr>
          <p:cNvSpPr/>
          <p:nvPr/>
        </p:nvSpPr>
        <p:spPr>
          <a:xfrm>
            <a:off x="3733653" y="2184062"/>
            <a:ext cx="1821826" cy="979416"/>
          </a:xfrm>
          <a:prstGeom prst="roundRect">
            <a:avLst>
              <a:gd name="adj" fmla="val 115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取得負樣本的圖片與</a:t>
            </a:r>
            <a:r>
              <a:rPr lang="en-US" altLang="zh-TW" dirty="0"/>
              <a:t>LMDB</a:t>
            </a:r>
            <a:r>
              <a:rPr lang="zh-TW" altLang="en-US" dirty="0"/>
              <a:t>檔</a:t>
            </a:r>
            <a:r>
              <a:rPr lang="zh-TW" altLang="en-US" sz="2000" dirty="0"/>
              <a:t>   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846681A-10BD-4361-B888-E68DFD741D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8316" y="4458881"/>
            <a:ext cx="2294577" cy="2294577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531153DD-F6D0-4434-9AE4-43604DCAF07A}"/>
              </a:ext>
            </a:extLst>
          </p:cNvPr>
          <p:cNvSpPr/>
          <p:nvPr/>
        </p:nvSpPr>
        <p:spPr>
          <a:xfrm>
            <a:off x="9563159" y="4032245"/>
            <a:ext cx="222176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Open Pose Training:</a:t>
            </a:r>
          </a:p>
          <a:p>
            <a:pPr algn="ctr"/>
            <a:endParaRPr lang="zh-TW" altLang="en-US" dirty="0"/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40E14765-D5D0-462F-B43D-C01E1ED3EFCC}"/>
              </a:ext>
            </a:extLst>
          </p:cNvPr>
          <p:cNvSpPr/>
          <p:nvPr/>
        </p:nvSpPr>
        <p:spPr>
          <a:xfrm>
            <a:off x="238534" y="1684884"/>
            <a:ext cx="1392111" cy="7573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蒐集樣本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CD9E5440-8E2E-4F5F-8129-896D24256A73}"/>
              </a:ext>
            </a:extLst>
          </p:cNvPr>
          <p:cNvSpPr/>
          <p:nvPr/>
        </p:nvSpPr>
        <p:spPr>
          <a:xfrm>
            <a:off x="1832320" y="1676599"/>
            <a:ext cx="1324539" cy="7573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/>
              <a:t>進行標註</a:t>
            </a:r>
          </a:p>
        </p:txBody>
      </p:sp>
      <p:pic>
        <p:nvPicPr>
          <p:cNvPr id="25" name="圖片 24">
            <a:extLst>
              <a:ext uri="{FF2B5EF4-FFF2-40B4-BE49-F238E27FC236}">
                <a16:creationId xmlns:a16="http://schemas.microsoft.com/office/drawing/2014/main" id="{B1F2F09C-63A1-46F2-913E-B43F8A3D26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763" y="4458881"/>
            <a:ext cx="2221763" cy="231031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55DF9BF0-0689-442A-BA11-625FDC690CB9}"/>
              </a:ext>
            </a:extLst>
          </p:cNvPr>
          <p:cNvSpPr/>
          <p:nvPr/>
        </p:nvSpPr>
        <p:spPr>
          <a:xfrm>
            <a:off x="452269" y="4074885"/>
            <a:ext cx="1077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 err="1"/>
              <a:t>keypoint</a:t>
            </a:r>
            <a:endParaRPr lang="zh-TW" altLang="en-US" dirty="0"/>
          </a:p>
        </p:txBody>
      </p:sp>
      <p:cxnSp>
        <p:nvCxnSpPr>
          <p:cNvPr id="28" name="接點: 肘形 27">
            <a:extLst>
              <a:ext uri="{FF2B5EF4-FFF2-40B4-BE49-F238E27FC236}">
                <a16:creationId xmlns:a16="http://schemas.microsoft.com/office/drawing/2014/main" id="{08396767-2236-46C6-B1CC-738230E18D94}"/>
              </a:ext>
            </a:extLst>
          </p:cNvPr>
          <p:cNvCxnSpPr>
            <a:cxnSpLocks/>
            <a:stCxn id="23" idx="3"/>
            <a:endCxn id="12" idx="1"/>
          </p:cNvCxnSpPr>
          <p:nvPr/>
        </p:nvCxnSpPr>
        <p:spPr>
          <a:xfrm>
            <a:off x="3156859" y="2055290"/>
            <a:ext cx="576794" cy="6184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接點: 肘形 29">
            <a:extLst>
              <a:ext uri="{FF2B5EF4-FFF2-40B4-BE49-F238E27FC236}">
                <a16:creationId xmlns:a16="http://schemas.microsoft.com/office/drawing/2014/main" id="{7177E867-5E34-442A-928A-598AD460DA68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3156859" y="2673770"/>
            <a:ext cx="576794" cy="6758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FBCDFC4B-0615-42B8-B5F0-8E4DBC3F4BD1}"/>
              </a:ext>
            </a:extLst>
          </p:cNvPr>
          <p:cNvCxnSpPr>
            <a:stCxn id="21" idx="3"/>
            <a:endCxn id="23" idx="1"/>
          </p:cNvCxnSpPr>
          <p:nvPr/>
        </p:nvCxnSpPr>
        <p:spPr>
          <a:xfrm flipV="1">
            <a:off x="1630645" y="2055290"/>
            <a:ext cx="201675" cy="8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線單箭頭接點 3">
            <a:extLst>
              <a:ext uri="{FF2B5EF4-FFF2-40B4-BE49-F238E27FC236}">
                <a16:creationId xmlns:a16="http://schemas.microsoft.com/office/drawing/2014/main" id="{7FFB27A4-6ED5-45B9-B9EE-D56049DCB5CF}"/>
              </a:ext>
            </a:extLst>
          </p:cNvPr>
          <p:cNvCxnSpPr>
            <a:stCxn id="12" idx="3"/>
            <a:endCxn id="8" idx="1"/>
          </p:cNvCxnSpPr>
          <p:nvPr/>
        </p:nvCxnSpPr>
        <p:spPr>
          <a:xfrm>
            <a:off x="5555479" y="2673770"/>
            <a:ext cx="317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0CEA462B-3528-4C4A-A7AE-57ACEFE49F67}"/>
              </a:ext>
            </a:extLst>
          </p:cNvPr>
          <p:cNvSpPr/>
          <p:nvPr/>
        </p:nvSpPr>
        <p:spPr>
          <a:xfrm>
            <a:off x="8116700" y="2184062"/>
            <a:ext cx="1324539" cy="9794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/>
              <a:t>進行訓練</a:t>
            </a:r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B2C3D37F-2C70-4876-B232-973413FFEEFA}"/>
              </a:ext>
            </a:extLst>
          </p:cNvPr>
          <p:cNvCxnSpPr>
            <a:cxnSpLocks/>
            <a:stCxn id="8" idx="3"/>
            <a:endCxn id="19" idx="1"/>
          </p:cNvCxnSpPr>
          <p:nvPr/>
        </p:nvCxnSpPr>
        <p:spPr>
          <a:xfrm>
            <a:off x="7695242" y="2673770"/>
            <a:ext cx="421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729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59A4D1-E4C2-4583-94B7-30F844E70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2188414" cy="644165"/>
          </a:xfrm>
        </p:spPr>
        <p:txBody>
          <a:bodyPr/>
          <a:lstStyle/>
          <a:p>
            <a:r>
              <a:rPr lang="zh-TW" altLang="en-US" dirty="0"/>
              <a:t>測試結果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81D0722-E634-43D7-B78B-3FF8D10BBB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53" y="2382122"/>
            <a:ext cx="5558047" cy="320656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DB591AD-3D77-44A4-ADAC-424D6F7020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382122"/>
            <a:ext cx="5558043" cy="3206564"/>
          </a:xfrm>
          <a:prstGeom prst="rect">
            <a:avLst/>
          </a:prstGeom>
        </p:spPr>
      </p:pic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BFACC936-3D9E-4F3A-AD56-8B1114075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254" y="1781762"/>
            <a:ext cx="1990451" cy="49643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正確辨識結果</a:t>
            </a:r>
            <a:r>
              <a:rPr lang="en-US" altLang="zh-TW" dirty="0"/>
              <a:t>: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04C77163-B972-4AF2-AF12-28CA9CE3A1BF}"/>
              </a:ext>
            </a:extLst>
          </p:cNvPr>
          <p:cNvSpPr txBox="1">
            <a:spLocks/>
          </p:cNvSpPr>
          <p:nvPr/>
        </p:nvSpPr>
        <p:spPr>
          <a:xfrm>
            <a:off x="6096000" y="1781761"/>
            <a:ext cx="1990451" cy="496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zh-TW" altLang="en-US" dirty="0"/>
              <a:t>錯誤的辨識結果</a:t>
            </a:r>
            <a:r>
              <a:rPr lang="en-US" altLang="zh-TW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143116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7CBEF0-2014-48A0-9064-6D6D5A2C1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2091266" cy="685800"/>
          </a:xfrm>
        </p:spPr>
        <p:txBody>
          <a:bodyPr/>
          <a:lstStyle/>
          <a:p>
            <a:r>
              <a:rPr lang="zh-TW" altLang="en-US" dirty="0"/>
              <a:t>線性回歸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0DD2F2-F156-4FD5-911C-1B5536B63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zh-TW" altLang="en-US" dirty="0"/>
              <a:t>輸入</a:t>
            </a:r>
            <a:r>
              <a:rPr lang="en-US" altLang="zh-TW" dirty="0"/>
              <a:t>:</a:t>
            </a:r>
            <a:r>
              <a:rPr lang="zh-TW" altLang="en-US" dirty="0"/>
              <a:t> 物件框的寬度</a:t>
            </a:r>
            <a:endParaRPr lang="en-US" altLang="zh-TW" dirty="0"/>
          </a:p>
          <a:p>
            <a:r>
              <a:rPr lang="zh-TW" altLang="en-US" dirty="0"/>
              <a:t>輸出</a:t>
            </a:r>
            <a:r>
              <a:rPr lang="en-US" altLang="zh-TW" dirty="0"/>
              <a:t>: </a:t>
            </a:r>
            <a:r>
              <a:rPr lang="zh-TW" altLang="en-US" dirty="0"/>
              <a:t>物件框的高度</a:t>
            </a:r>
            <a:endParaRPr lang="en-US" altLang="zh-TW" dirty="0"/>
          </a:p>
          <a:p>
            <a:r>
              <a:rPr lang="en-US" altLang="zh-TW" dirty="0" err="1"/>
              <a:t>LossFunction</a:t>
            </a:r>
            <a:r>
              <a:rPr lang="en-US" altLang="zh-TW" dirty="0"/>
              <a:t>: least squares</a:t>
            </a:r>
          </a:p>
          <a:p>
            <a:endParaRPr lang="en-US" altLang="zh-TW" dirty="0"/>
          </a:p>
          <a:p>
            <a:r>
              <a:rPr lang="zh-TW" altLang="en-US" dirty="0"/>
              <a:t>假設有一個物件要進行判斷</a:t>
            </a:r>
            <a:r>
              <a:rPr lang="en-US" altLang="zh-TW" dirty="0"/>
              <a:t>:</a:t>
            </a:r>
          </a:p>
          <a:p>
            <a:pPr lvl="1"/>
            <a:r>
              <a:rPr lang="zh-TW" altLang="en-US" dirty="0"/>
              <a:t>輸入該物件的寬度</a:t>
            </a:r>
            <a:endParaRPr lang="en-US" altLang="zh-TW" dirty="0"/>
          </a:p>
          <a:p>
            <a:pPr lvl="1"/>
            <a:r>
              <a:rPr lang="zh-TW" altLang="en-US" dirty="0"/>
              <a:t>如果回歸出來的數字與該物件的實際寬度差太多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/>
              <a:t>     則該物件為無效物件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14DE704-8E3F-49B4-8703-A1774F8B94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62" t="45718" r="42400" b="20220"/>
          <a:stretch/>
        </p:blipFill>
        <p:spPr>
          <a:xfrm>
            <a:off x="7280102" y="1752600"/>
            <a:ext cx="1993900" cy="281107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AE52646-B65C-4B5A-846C-3C6B68558E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22" t="58447" r="60877"/>
          <a:stretch/>
        </p:blipFill>
        <p:spPr>
          <a:xfrm>
            <a:off x="9625447" y="1752600"/>
            <a:ext cx="2122478" cy="281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09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B24DF6-A3BD-437D-8A40-A565A7B83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9574"/>
          </a:xfrm>
        </p:spPr>
        <p:txBody>
          <a:bodyPr/>
          <a:lstStyle/>
          <a:p>
            <a:r>
              <a:rPr lang="zh-TW" altLang="en-US" dirty="0"/>
              <a:t>需求列表修改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579A92-6B1F-4556-95F8-7B1B369D0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66211"/>
            <a:ext cx="3132666" cy="5391789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環境需求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作業系統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2"/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Windows</a:t>
            </a: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軟體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2"/>
            <a:r>
              <a:rPr lang="en-US" altLang="zh-TW" sz="16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cuda</a:t>
            </a:r>
            <a:endParaRPr lang="en-US" altLang="zh-TW" sz="16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2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python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硬體限制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Cpu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2"/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I7-9700</a:t>
            </a:r>
          </a:p>
          <a:p>
            <a:pPr lvl="1"/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Gpu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2"/>
            <a:r>
              <a:rPr lang="en-US" altLang="zh-TW" sz="1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RTX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-2060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骨架偵測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2">
              <a:lnSpc>
                <a:spcPct val="110000"/>
              </a:lnSpc>
            </a:pPr>
            <a:r>
              <a:rPr lang="en-US" altLang="zh-TW" sz="1600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MediaPipe</a:t>
            </a:r>
            <a:endParaRPr lang="en-US" altLang="zh-TW" sz="1600" dirty="0">
              <a:solidFill>
                <a:srgbClr val="FF0000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2000" dirty="0">
              <a:solidFill>
                <a:schemeClr val="accent5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175C4E69-73EB-442D-938F-91671D0073DE}"/>
              </a:ext>
            </a:extLst>
          </p:cNvPr>
          <p:cNvSpPr txBox="1">
            <a:spLocks/>
          </p:cNvSpPr>
          <p:nvPr/>
        </p:nvSpPr>
        <p:spPr>
          <a:xfrm>
            <a:off x="6070600" y="1466211"/>
            <a:ext cx="3132666" cy="539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人物判斷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1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尚未決定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有效類別判斷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1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長寬比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線性回歸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000" dirty="0">
              <a:solidFill>
                <a:schemeClr val="accent5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05655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31EA57-F048-4F77-ACBD-A5CA9FB74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327" y="183472"/>
            <a:ext cx="2616283" cy="677662"/>
          </a:xfrm>
        </p:spPr>
        <p:txBody>
          <a:bodyPr>
            <a:normAutofit/>
          </a:bodyPr>
          <a:lstStyle/>
          <a:p>
            <a:r>
              <a:rPr lang="zh-TW" altLang="en-US" dirty="0"/>
              <a:t>系統分析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EA541A08-4E4C-4769-8EEA-1C9D0E55BA9A}"/>
              </a:ext>
            </a:extLst>
          </p:cNvPr>
          <p:cNvSpPr/>
          <p:nvPr/>
        </p:nvSpPr>
        <p:spPr>
          <a:xfrm>
            <a:off x="4220462" y="1357410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外掛程式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5E979DF-C854-4CF4-ABCB-A153944387E7}"/>
              </a:ext>
            </a:extLst>
          </p:cNvPr>
          <p:cNvSpPr/>
          <p:nvPr/>
        </p:nvSpPr>
        <p:spPr>
          <a:xfrm>
            <a:off x="1374682" y="3072333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角色控制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AB00197-F729-42A9-A279-89A7C6CA762A}"/>
              </a:ext>
            </a:extLst>
          </p:cNvPr>
          <p:cNvSpPr/>
          <p:nvPr/>
        </p:nvSpPr>
        <p:spPr>
          <a:xfrm>
            <a:off x="5612573" y="3074755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敵人偵測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517B3352-6E4B-48FD-B669-1F92EE092D00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2070738" y="1882986"/>
            <a:ext cx="2845780" cy="11893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EA3E7BD7-35C0-49CD-A0A2-007A17FE7A02}"/>
              </a:ext>
            </a:extLst>
          </p:cNvPr>
          <p:cNvCxnSpPr>
            <a:stCxn id="4" idx="2"/>
            <a:endCxn id="7" idx="0"/>
          </p:cNvCxnSpPr>
          <p:nvPr/>
        </p:nvCxnSpPr>
        <p:spPr>
          <a:xfrm>
            <a:off x="4916518" y="1882986"/>
            <a:ext cx="1392111" cy="1191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E462ADD9-8AA4-471F-8AE6-4CCE01285C41}"/>
              </a:ext>
            </a:extLst>
          </p:cNvPr>
          <p:cNvSpPr/>
          <p:nvPr/>
        </p:nvSpPr>
        <p:spPr>
          <a:xfrm>
            <a:off x="1374682" y="5235380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移動準星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E7CEB86C-CC6C-401E-92B9-CC2945C7F049}"/>
              </a:ext>
            </a:extLst>
          </p:cNvPr>
          <p:cNvCxnSpPr>
            <a:stCxn id="6" idx="2"/>
            <a:endCxn id="12" idx="0"/>
          </p:cNvCxnSpPr>
          <p:nvPr/>
        </p:nvCxnSpPr>
        <p:spPr>
          <a:xfrm>
            <a:off x="2070738" y="3597909"/>
            <a:ext cx="0" cy="1637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1D2272AD-A549-49E9-9AAB-5EA6F316A522}"/>
              </a:ext>
            </a:extLst>
          </p:cNvPr>
          <p:cNvSpPr/>
          <p:nvPr/>
        </p:nvSpPr>
        <p:spPr>
          <a:xfrm>
            <a:off x="3840827" y="4381253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骨架偵測</a:t>
            </a: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566F2163-4368-45CE-94CD-FF64CEDD3163}"/>
              </a:ext>
            </a:extLst>
          </p:cNvPr>
          <p:cNvSpPr/>
          <p:nvPr/>
        </p:nvSpPr>
        <p:spPr>
          <a:xfrm>
            <a:off x="7627918" y="4381253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身份判斷</a:t>
            </a: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D9E17FE4-6DFA-4C42-932B-BA69731D3693}"/>
              </a:ext>
            </a:extLst>
          </p:cNvPr>
          <p:cNvCxnSpPr>
            <a:stCxn id="7" idx="2"/>
            <a:endCxn id="15" idx="0"/>
          </p:cNvCxnSpPr>
          <p:nvPr/>
        </p:nvCxnSpPr>
        <p:spPr>
          <a:xfrm flipH="1">
            <a:off x="4536883" y="3600331"/>
            <a:ext cx="1771746" cy="780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F0FE13A3-23B4-47DE-B32F-2EE7E8B784F8}"/>
              </a:ext>
            </a:extLst>
          </p:cNvPr>
          <p:cNvCxnSpPr>
            <a:cxnSpLocks/>
            <a:stCxn id="15" idx="2"/>
            <a:endCxn id="18" idx="0"/>
          </p:cNvCxnSpPr>
          <p:nvPr/>
        </p:nvCxnSpPr>
        <p:spPr>
          <a:xfrm>
            <a:off x="4536883" y="4906829"/>
            <a:ext cx="0" cy="330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4BBDBC69-DA39-47C2-B261-4B88E5F3DF97}"/>
              </a:ext>
            </a:extLst>
          </p:cNvPr>
          <p:cNvSpPr/>
          <p:nvPr/>
        </p:nvSpPr>
        <p:spPr>
          <a:xfrm>
            <a:off x="3840827" y="5237802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err="1"/>
              <a:t>MediaPipe</a:t>
            </a:r>
            <a:endParaRPr lang="zh-TW" altLang="en-US" sz="2000" dirty="0"/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50888DCB-3E5F-43DE-8C17-724839A485C8}"/>
              </a:ext>
            </a:extLst>
          </p:cNvPr>
          <p:cNvSpPr/>
          <p:nvPr/>
        </p:nvSpPr>
        <p:spPr>
          <a:xfrm>
            <a:off x="6708535" y="5238498"/>
            <a:ext cx="1478215" cy="6734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取特徵</a:t>
            </a:r>
            <a:endParaRPr lang="en-US" altLang="zh-TW" sz="2000" dirty="0"/>
          </a:p>
          <a:p>
            <a:pPr algn="ctr"/>
            <a:r>
              <a:rPr lang="en-US" altLang="zh-TW" sz="2000" dirty="0"/>
              <a:t>(</a:t>
            </a:r>
            <a:r>
              <a:rPr lang="zh-TW" altLang="en-US" sz="2000" dirty="0"/>
              <a:t>顏色</a:t>
            </a:r>
            <a:r>
              <a:rPr lang="en-US" altLang="zh-TW" sz="2000" dirty="0"/>
              <a:t>)</a:t>
            </a:r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E16E7987-7DEA-43B4-996E-08E9E6A5F027}"/>
              </a:ext>
            </a:extLst>
          </p:cNvPr>
          <p:cNvSpPr/>
          <p:nvPr/>
        </p:nvSpPr>
        <p:spPr>
          <a:xfrm>
            <a:off x="8598421" y="5238498"/>
            <a:ext cx="1392111" cy="67347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分類器</a:t>
            </a:r>
            <a:endParaRPr lang="en-US" altLang="zh-TW" sz="2000" dirty="0"/>
          </a:p>
          <a:p>
            <a:pPr algn="ctr"/>
            <a:r>
              <a:rPr lang="zh-TW" altLang="en-US" sz="2000" dirty="0"/>
              <a:t>尚未決定</a:t>
            </a:r>
            <a:endParaRPr lang="en-US" altLang="zh-TW" sz="2000" dirty="0"/>
          </a:p>
        </p:txBody>
      </p: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FAE27032-055C-46F4-AC48-00D7A8D5BC2F}"/>
              </a:ext>
            </a:extLst>
          </p:cNvPr>
          <p:cNvCxnSpPr>
            <a:cxnSpLocks/>
            <a:stCxn id="16" idx="2"/>
            <a:endCxn id="23" idx="0"/>
          </p:cNvCxnSpPr>
          <p:nvPr/>
        </p:nvCxnSpPr>
        <p:spPr>
          <a:xfrm flipH="1">
            <a:off x="7447643" y="4906829"/>
            <a:ext cx="876331" cy="331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CD9E95B2-ADCE-4EE6-AD21-F4C9971E6969}"/>
              </a:ext>
            </a:extLst>
          </p:cNvPr>
          <p:cNvCxnSpPr>
            <a:cxnSpLocks/>
            <a:stCxn id="16" idx="2"/>
            <a:endCxn id="25" idx="0"/>
          </p:cNvCxnSpPr>
          <p:nvPr/>
        </p:nvCxnSpPr>
        <p:spPr>
          <a:xfrm>
            <a:off x="8323974" y="4906829"/>
            <a:ext cx="970503" cy="331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66085C85-3436-4BEC-904A-9A13818D2AE7}"/>
              </a:ext>
            </a:extLst>
          </p:cNvPr>
          <p:cNvCxnSpPr>
            <a:cxnSpLocks/>
            <a:stCxn id="7" idx="2"/>
            <a:endCxn id="16" idx="0"/>
          </p:cNvCxnSpPr>
          <p:nvPr/>
        </p:nvCxnSpPr>
        <p:spPr>
          <a:xfrm>
            <a:off x="6308629" y="3600331"/>
            <a:ext cx="2015345" cy="780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: 圓角 44">
            <a:extLst>
              <a:ext uri="{FF2B5EF4-FFF2-40B4-BE49-F238E27FC236}">
                <a16:creationId xmlns:a16="http://schemas.microsoft.com/office/drawing/2014/main" id="{52A9FC8D-5C51-4185-B1C9-D68D242A4172}"/>
              </a:ext>
            </a:extLst>
          </p:cNvPr>
          <p:cNvSpPr/>
          <p:nvPr/>
        </p:nvSpPr>
        <p:spPr>
          <a:xfrm>
            <a:off x="5770514" y="4293211"/>
            <a:ext cx="1076228" cy="5479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有效物件判斷</a:t>
            </a:r>
          </a:p>
        </p:txBody>
      </p: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39266970-6C39-4098-A46C-FAF82495CA14}"/>
              </a:ext>
            </a:extLst>
          </p:cNvPr>
          <p:cNvCxnSpPr>
            <a:stCxn id="7" idx="2"/>
            <a:endCxn id="45" idx="0"/>
          </p:cNvCxnSpPr>
          <p:nvPr/>
        </p:nvCxnSpPr>
        <p:spPr>
          <a:xfrm flipH="1">
            <a:off x="6308628" y="3600331"/>
            <a:ext cx="1" cy="69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204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08815FE1-4FA0-424C-9E88-7D5B62CECD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31" t="16018" r="78325" b="51508"/>
          <a:stretch/>
        </p:blipFill>
        <p:spPr>
          <a:xfrm>
            <a:off x="4949072" y="1426622"/>
            <a:ext cx="2897172" cy="390324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8C698E65-9D43-4038-8A7B-27694659A5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64" t="23949" r="80541" b="51538"/>
          <a:stretch/>
        </p:blipFill>
        <p:spPr>
          <a:xfrm>
            <a:off x="1640265" y="1367247"/>
            <a:ext cx="2762054" cy="396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915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D5EFD1-B3B5-4607-948C-C26849E53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4544"/>
          </a:xfrm>
        </p:spPr>
        <p:txBody>
          <a:bodyPr/>
          <a:lstStyle/>
          <a:p>
            <a:r>
              <a:rPr lang="zh-TW" altLang="en-US" dirty="0"/>
              <a:t>實現方法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4" name="Picture 2" descr="Download Counter-Strike 1.6 Cartoon Edition">
            <a:extLst>
              <a:ext uri="{FF2B5EF4-FFF2-40B4-BE49-F238E27FC236}">
                <a16:creationId xmlns:a16="http://schemas.microsoft.com/office/drawing/2014/main" id="{B69E7526-99EF-4F1B-AA31-DADA9F2DF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2496" y="1735370"/>
            <a:ext cx="1911467" cy="1076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1D6ECAEB-74EA-41D3-B5EC-3EF38CB5C22D}"/>
              </a:ext>
            </a:extLst>
          </p:cNvPr>
          <p:cNvSpPr txBox="1"/>
          <p:nvPr/>
        </p:nvSpPr>
        <p:spPr>
          <a:xfrm>
            <a:off x="1962496" y="1366038"/>
            <a:ext cx="1526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Input:</a:t>
            </a:r>
            <a:endParaRPr lang="zh-TW" altLang="en-US" dirty="0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B11FA130-FAB3-41EC-98C1-FD84F976F469}"/>
              </a:ext>
            </a:extLst>
          </p:cNvPr>
          <p:cNvCxnSpPr>
            <a:cxnSpLocks/>
            <a:stCxn id="13" idx="3"/>
            <a:endCxn id="8" idx="1"/>
          </p:cNvCxnSpPr>
          <p:nvPr/>
        </p:nvCxnSpPr>
        <p:spPr>
          <a:xfrm flipV="1">
            <a:off x="2353455" y="3849284"/>
            <a:ext cx="1372662" cy="19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1C9EBF2-D8F1-49A9-B5F3-8BFF12182EC8}"/>
              </a:ext>
            </a:extLst>
          </p:cNvPr>
          <p:cNvSpPr/>
          <p:nvPr/>
        </p:nvSpPr>
        <p:spPr>
          <a:xfrm>
            <a:off x="3726117" y="3481674"/>
            <a:ext cx="1392111" cy="7352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找到畫面</a:t>
            </a:r>
            <a:endParaRPr lang="en-US" altLang="zh-TW" sz="2000" dirty="0"/>
          </a:p>
          <a:p>
            <a:pPr algn="ctr"/>
            <a:r>
              <a:rPr lang="zh-TW" altLang="en-US" sz="2000" dirty="0"/>
              <a:t>中的人物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7B88D96-E168-4009-9000-5F4C57C944F5}"/>
              </a:ext>
            </a:extLst>
          </p:cNvPr>
          <p:cNvSpPr/>
          <p:nvPr/>
        </p:nvSpPr>
        <p:spPr>
          <a:xfrm>
            <a:off x="3726116" y="3012684"/>
            <a:ext cx="13921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b="1" dirty="0" err="1"/>
              <a:t>OpenPose</a:t>
            </a:r>
            <a:r>
              <a:rPr lang="en-US" altLang="zh-TW" dirty="0"/>
              <a:t>: </a:t>
            </a:r>
            <a:endParaRPr lang="zh-TW" altLang="en-US" dirty="0"/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101EBFF2-352D-4A02-8E5D-75453105E374}"/>
              </a:ext>
            </a:extLst>
          </p:cNvPr>
          <p:cNvCxnSpPr>
            <a:cxnSpLocks/>
            <a:stCxn id="8" idx="3"/>
            <a:endCxn id="36" idx="1"/>
          </p:cNvCxnSpPr>
          <p:nvPr/>
        </p:nvCxnSpPr>
        <p:spPr>
          <a:xfrm>
            <a:off x="5118228" y="3849284"/>
            <a:ext cx="897731" cy="19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1852A25D-F2DA-4759-9938-37546FE83BBB}"/>
              </a:ext>
            </a:extLst>
          </p:cNvPr>
          <p:cNvSpPr/>
          <p:nvPr/>
        </p:nvSpPr>
        <p:spPr>
          <a:xfrm>
            <a:off x="8524294" y="3501114"/>
            <a:ext cx="1526214" cy="7352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將準星移動至敵人上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0D8DE1C8-CA4E-4603-944F-F99C3D4BF0D0}"/>
              </a:ext>
            </a:extLst>
          </p:cNvPr>
          <p:cNvSpPr/>
          <p:nvPr/>
        </p:nvSpPr>
        <p:spPr>
          <a:xfrm>
            <a:off x="961344" y="3605936"/>
            <a:ext cx="1392111" cy="525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遊戲開始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D01E6D06-DCF0-4718-AB89-A0DB9F543134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894120" y="2812163"/>
            <a:ext cx="24110" cy="1041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2" descr="Download Counter-Strike 1.6 Cartoon Edition">
            <a:extLst>
              <a:ext uri="{FF2B5EF4-FFF2-40B4-BE49-F238E27FC236}">
                <a16:creationId xmlns:a16="http://schemas.microsoft.com/office/drawing/2014/main" id="{374223B9-0F8A-4E3A-9385-0DC889402D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1" t="29322" r="65156"/>
          <a:stretch/>
        </p:blipFill>
        <p:spPr bwMode="auto">
          <a:xfrm>
            <a:off x="5450350" y="2007417"/>
            <a:ext cx="498555" cy="819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A9630060-ED6F-45B6-A570-16015805C5CC}"/>
              </a:ext>
            </a:extLst>
          </p:cNvPr>
          <p:cNvSpPr txBox="1"/>
          <p:nvPr/>
        </p:nvSpPr>
        <p:spPr>
          <a:xfrm>
            <a:off x="5185795" y="1614471"/>
            <a:ext cx="1526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Input:</a:t>
            </a:r>
            <a:endParaRPr lang="zh-TW" altLang="en-US" dirty="0"/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84B1294C-493D-4CAB-BAE6-EC4F62769996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5699628" y="2827165"/>
            <a:ext cx="0" cy="10415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: 圓角 35">
            <a:extLst>
              <a:ext uri="{FF2B5EF4-FFF2-40B4-BE49-F238E27FC236}">
                <a16:creationId xmlns:a16="http://schemas.microsoft.com/office/drawing/2014/main" id="{087568A7-2DF1-44FD-AA48-A6027434C112}"/>
              </a:ext>
            </a:extLst>
          </p:cNvPr>
          <p:cNvSpPr/>
          <p:nvPr/>
        </p:nvSpPr>
        <p:spPr>
          <a:xfrm>
            <a:off x="6015959" y="3501114"/>
            <a:ext cx="1526214" cy="7352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/>
              <a:t>判斷該人物是否為敵人</a:t>
            </a:r>
          </a:p>
        </p:txBody>
      </p: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BFA57E93-2F04-4E4A-A3AF-09AA997568DD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7542173" y="3868724"/>
            <a:ext cx="9536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1A2FC267-664D-4D04-9AE9-D1836C8512E5}"/>
              </a:ext>
            </a:extLst>
          </p:cNvPr>
          <p:cNvSpPr/>
          <p:nvPr/>
        </p:nvSpPr>
        <p:spPr>
          <a:xfrm>
            <a:off x="5185795" y="1562418"/>
            <a:ext cx="2697162" cy="3269864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367266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473</TotalTime>
  <Words>542</Words>
  <Application>Microsoft Office PowerPoint</Application>
  <PresentationFormat>寬螢幕</PresentationFormat>
  <Paragraphs>157</Paragraphs>
  <Slides>19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9" baseType="lpstr">
      <vt:lpstr>华文新魏</vt:lpstr>
      <vt:lpstr>微軟正黑體</vt:lpstr>
      <vt:lpstr>新細明體</vt:lpstr>
      <vt:lpstr>標楷體</vt:lpstr>
      <vt:lpstr>Arial</vt:lpstr>
      <vt:lpstr>Calibri</vt:lpstr>
      <vt:lpstr>Times New Roman</vt:lpstr>
      <vt:lpstr>Trebuchet MS</vt:lpstr>
      <vt:lpstr>Wingdings 3</vt:lpstr>
      <vt:lpstr>多面向</vt:lpstr>
      <vt:lpstr>Cheating Bot For CS 1.6</vt:lpstr>
      <vt:lpstr>驗收條件</vt:lpstr>
      <vt:lpstr>Open pose 訓練</vt:lpstr>
      <vt:lpstr>測試結果</vt:lpstr>
      <vt:lpstr>線性回歸</vt:lpstr>
      <vt:lpstr>需求列表修改</vt:lpstr>
      <vt:lpstr>系統分析</vt:lpstr>
      <vt:lpstr>PowerPoint 簡報</vt:lpstr>
      <vt:lpstr>實現方法:</vt:lpstr>
      <vt:lpstr>角色身份判斷</vt:lpstr>
      <vt:lpstr>系統分析</vt:lpstr>
      <vt:lpstr>需求列表</vt:lpstr>
      <vt:lpstr>cs 1.6 是經典FPS遊戲，遊戲目的是殲滅敵方隊伍</vt:lpstr>
      <vt:lpstr>為什麼選CS1.6</vt:lpstr>
      <vt:lpstr>靈感來源:</vt:lpstr>
      <vt:lpstr>實現方法:</vt:lpstr>
      <vt:lpstr>角色身分判斷</vt:lpstr>
      <vt:lpstr>系統分析</vt:lpstr>
      <vt:lpstr>需求列表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陳家豪</cp:lastModifiedBy>
  <cp:revision>215</cp:revision>
  <dcterms:created xsi:type="dcterms:W3CDTF">2022-10-27T03:28:02Z</dcterms:created>
  <dcterms:modified xsi:type="dcterms:W3CDTF">2022-11-17T07:30:39Z</dcterms:modified>
</cp:coreProperties>
</file>

<file path=docProps/thumbnail.jpeg>
</file>